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Rhiner" initials="D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9"/>
    <a:srgbClr val="EAAA00"/>
    <a:srgbClr val="F1F1F2"/>
    <a:srgbClr val="43B02A"/>
    <a:srgbClr val="00ABBF"/>
    <a:srgbClr val="2FA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5"/>
    <p:restoredTop sz="94656"/>
  </p:normalViewPr>
  <p:slideViewPr>
    <p:cSldViewPr snapToGrid="0" snapToObjects="1">
      <p:cViewPr varScale="1">
        <p:scale>
          <a:sx n="190" d="100"/>
          <a:sy n="1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BAC94-B9AE-A845-A1A1-F8F40E0C1912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28229-176A-3A43-90F6-4B82CC54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28F59-2D56-5F4B-8BC5-AC908EB5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45A76-4E16-EC49-B3DD-23B4FF6B2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594F9-FBA0-FB4D-8B88-AC6EB54B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CA6B5-8BC3-2747-A697-49647597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8870C-65E4-F24F-B807-71FBE95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F2AF-8410-FF40-B411-5CBECD35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9F93A-17EC-4C40-89AB-826ED527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4B73C-B945-9F4D-98FE-9093517D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52262-4FF0-F34E-A87A-F0DB8BB3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67CC0-F232-0C41-BFD3-5C51D7E4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1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0B0AD-D648-9A41-90A4-70AF4CCC0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DBB4B-2F4B-A44D-9C96-604854B05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31C62-9695-FE44-BE77-95D6F5DA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2C4C3-E2DA-6E4B-819D-EE40425A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1C37-A45A-AD47-8257-99D05AD9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09D2-B3BD-9D46-BD31-2B0F8AEA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C4730-6CDB-B142-835C-6181E009F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B283B-D679-E24F-9597-D96EFA23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A47FD-76D8-AE4D-A0A9-492DBD19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34EBF-30A5-4149-B0F4-80EF960B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4978-6600-C84F-958D-7BB6BFA35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1741B-3FDF-FB4B-AC8D-E2CABB7E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A371F-9E8F-D347-A5B0-338562EC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FCE44-86EB-3A40-8AC2-E365DBE8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84E0D-B9DE-BE4B-A7BA-73A39358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8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0BA3-FD01-E846-B9D3-4B3382D1F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61012-1C7F-AE44-B5B8-674713F96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F83EB-FA81-0B40-88F2-6BECFC8C5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E5236-57CE-734F-BB9F-7E632A8C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B5A1A-980C-6F49-A12B-53BC93569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0A9DC-A901-9141-B240-AF4E01B7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3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E72B-4B03-D048-9761-BB66F4A8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C77EB-3648-F74C-9014-D0FEB36ED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8215F-8FF5-E141-822C-829230ABB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4278A-2828-254F-9127-FFD6D14D1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2A528-4799-D64E-BA14-9FC01F59B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9FFB6-D827-574D-9E0F-AF5E153A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F3C14D-91AD-4646-B17C-C3C4D1F7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94759-6811-C44A-99FD-8548C1CC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3F00-A5B9-3D47-974A-46EF920F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6FDE3-C2A0-244D-9034-D984B86B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24A53-9F4A-BC43-BF6B-0937E63F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152CD-7B32-7B43-8D05-86367170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3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C34D9-3877-534C-8827-8BA1EFDC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6CDC25-94E2-4F47-8639-EFD7AC96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B78B0-EE70-7A4B-BE2E-72992027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9551E-1FD6-5A45-8A77-39FD43F24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6DFBF-7C82-9F4B-B0E0-BD52C50A4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9CE61-C3F9-EC4D-A629-D4F6E8057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25A2-A5A5-5A42-85B9-41B01167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3A6CE-52F5-8A43-A4D0-E07C81C4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266E5-2999-CB4F-9FD0-BCE91F77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8C09-0B66-0246-B29F-A26A17B8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3A5A76-2611-524E-8760-4AF01772A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880F3-B94C-C44C-AA00-12CE65B76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FC03F-0B09-4D4C-AE2F-17DA6D2B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A1B0-476D-E747-88C1-F063EEDDBC5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3EC09-76E7-9447-BD92-8361BD9E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112B5-B78B-B24D-9637-6562D120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1303-15D0-674A-99B6-9CB91927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8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A6E013-5DF1-B941-801B-E50F9862787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BCF4C-AC88-DD40-BB7A-32F97CFA4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79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19541-BA91-6946-9947-2DF618251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CFEC9-F615-3447-BF09-843E093DE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D7AA1B0-476D-E747-88C1-F063EEDDBC5B}" type="datetimeFigureOut">
              <a:rPr lang="en-US" smtClean="0"/>
              <a:pPr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A52B6-6EFA-9644-9E1A-794E0E2E3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07736-4BDC-5B44-A7E8-086B1E3C9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4E61303-15D0-674A-99B6-9CB9192718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0" y="385354"/>
            <a:ext cx="1415627" cy="94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3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1BEA478-7ECE-7847-B141-F8B628E51362}"/>
              </a:ext>
            </a:extLst>
          </p:cNvPr>
          <p:cNvSpPr/>
          <p:nvPr/>
        </p:nvSpPr>
        <p:spPr>
          <a:xfrm>
            <a:off x="8986345" y="1707802"/>
            <a:ext cx="2693020" cy="118654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 completes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Medicaid or preventative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billing procedures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B17A76-5223-FC46-B8E1-AF3A1C3EAF23}"/>
              </a:ext>
            </a:extLst>
          </p:cNvPr>
          <p:cNvSpPr/>
          <p:nvPr/>
        </p:nvSpPr>
        <p:spPr>
          <a:xfrm>
            <a:off x="398236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schedules visit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A6D36-FDD8-6240-8800-7FDB2E54D0E6}"/>
              </a:ext>
            </a:extLst>
          </p:cNvPr>
          <p:cNvSpPr/>
          <p:nvPr/>
        </p:nvSpPr>
        <p:spPr>
          <a:xfrm>
            <a:off x="1836058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Reception staff prepares for visit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E05E10-CF1B-2045-9E42-44943E9315F7}"/>
              </a:ext>
            </a:extLst>
          </p:cNvPr>
          <p:cNvSpPr/>
          <p:nvPr/>
        </p:nvSpPr>
        <p:spPr>
          <a:xfrm>
            <a:off x="6136821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Medical assistant rooms patient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FB5981-FB4E-3044-BD12-D697FFCDE027}"/>
              </a:ext>
            </a:extLst>
          </p:cNvPr>
          <p:cNvSpPr/>
          <p:nvPr/>
        </p:nvSpPr>
        <p:spPr>
          <a:xfrm>
            <a:off x="4711702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checks in at reception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2202AD-94C1-0B44-B7DF-C9AE7850D3E2}"/>
              </a:ext>
            </a:extLst>
          </p:cNvPr>
          <p:cNvSpPr/>
          <p:nvPr/>
        </p:nvSpPr>
        <p:spPr>
          <a:xfrm>
            <a:off x="3273880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Care team prepares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for visit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5B1CB6-2D6F-7F47-A780-84F66BAFC2F2}"/>
              </a:ext>
            </a:extLst>
          </p:cNvPr>
          <p:cNvSpPr/>
          <p:nvPr/>
        </p:nvSpPr>
        <p:spPr>
          <a:xfrm>
            <a:off x="7561940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Clinician conducts encounter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17B6C-BD25-EF41-8882-E6B07AAE18A7}"/>
              </a:ext>
            </a:extLst>
          </p:cNvPr>
          <p:cNvSpPr/>
          <p:nvPr/>
        </p:nvSpPr>
        <p:spPr>
          <a:xfrm>
            <a:off x="8987059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End of visit activities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14DCB7-A1F7-3440-B93C-6C31437721C5}"/>
              </a:ext>
            </a:extLst>
          </p:cNvPr>
          <p:cNvSpPr/>
          <p:nvPr/>
        </p:nvSpPr>
        <p:spPr>
          <a:xfrm>
            <a:off x="10412178" y="3256828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leaves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AE24DA-39D5-064A-9892-6A0645EBFDA2}"/>
              </a:ext>
            </a:extLst>
          </p:cNvPr>
          <p:cNvSpPr/>
          <p:nvPr/>
        </p:nvSpPr>
        <p:spPr>
          <a:xfrm>
            <a:off x="5810249" y="1705082"/>
            <a:ext cx="1959428" cy="118654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 preps fluoride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varnish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CF791-A31A-484B-B073-A4134218DB98}"/>
              </a:ext>
            </a:extLst>
          </p:cNvPr>
          <p:cNvSpPr/>
          <p:nvPr/>
        </p:nvSpPr>
        <p:spPr>
          <a:xfrm>
            <a:off x="1482498" y="4682854"/>
            <a:ext cx="2013403" cy="125548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 flags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chart for oral health services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29AEDA-EC04-1F4B-93F1-B626C4750C2F}"/>
              </a:ext>
            </a:extLst>
          </p:cNvPr>
          <p:cNvSpPr/>
          <p:nvPr/>
        </p:nvSpPr>
        <p:spPr>
          <a:xfrm>
            <a:off x="7175951" y="4682854"/>
            <a:ext cx="2078262" cy="125548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Clinician performs the evaluation, varnish,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and education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341F87-1E9B-4A4F-B540-2392583132E3}"/>
              </a:ext>
            </a:extLst>
          </p:cNvPr>
          <p:cNvCxnSpPr>
            <a:cxnSpLocks/>
          </p:cNvCxnSpPr>
          <p:nvPr/>
        </p:nvCxnSpPr>
        <p:spPr>
          <a:xfrm>
            <a:off x="1703269" y="3846471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5FCEC1E-33AB-0F4F-9EDA-21AF122AA1EF}"/>
              </a:ext>
            </a:extLst>
          </p:cNvPr>
          <p:cNvCxnSpPr/>
          <p:nvPr/>
        </p:nvCxnSpPr>
        <p:spPr>
          <a:xfrm>
            <a:off x="3148691" y="3839217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8399C9-0BC2-FA41-8BC3-C06466F9C31C}"/>
              </a:ext>
            </a:extLst>
          </p:cNvPr>
          <p:cNvCxnSpPr/>
          <p:nvPr/>
        </p:nvCxnSpPr>
        <p:spPr>
          <a:xfrm>
            <a:off x="4577093" y="3860991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736F75-5157-DF44-9E5F-3CBC8E72BC57}"/>
              </a:ext>
            </a:extLst>
          </p:cNvPr>
          <p:cNvCxnSpPr/>
          <p:nvPr/>
        </p:nvCxnSpPr>
        <p:spPr>
          <a:xfrm>
            <a:off x="6014638" y="3897272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EB54A2-2C7F-E140-B3E7-802EB636BA65}"/>
              </a:ext>
            </a:extLst>
          </p:cNvPr>
          <p:cNvCxnSpPr/>
          <p:nvPr/>
        </p:nvCxnSpPr>
        <p:spPr>
          <a:xfrm>
            <a:off x="7443669" y="3853737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B468427-F050-C145-B9B4-C8AE4B352EBE}"/>
              </a:ext>
            </a:extLst>
          </p:cNvPr>
          <p:cNvCxnSpPr/>
          <p:nvPr/>
        </p:nvCxnSpPr>
        <p:spPr>
          <a:xfrm>
            <a:off x="8866075" y="3897274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566EB1C-26AE-F843-BE21-C13DF65E85DB}"/>
              </a:ext>
            </a:extLst>
          </p:cNvPr>
          <p:cNvCxnSpPr/>
          <p:nvPr/>
        </p:nvCxnSpPr>
        <p:spPr>
          <a:xfrm>
            <a:off x="10288471" y="3884011"/>
            <a:ext cx="131537" cy="0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9F226FA-94F5-AA46-B586-826F38E918B4}"/>
              </a:ext>
            </a:extLst>
          </p:cNvPr>
          <p:cNvCxnSpPr>
            <a:cxnSpLocks/>
            <a:stCxn id="6" idx="0"/>
            <a:endCxn id="12" idx="2"/>
          </p:cNvCxnSpPr>
          <p:nvPr/>
        </p:nvCxnSpPr>
        <p:spPr>
          <a:xfrm flipH="1" flipV="1">
            <a:off x="6789963" y="2891625"/>
            <a:ext cx="1" cy="365203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C90F1C6-D4DE-EE42-B4D0-3FB406E336AC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11065321" y="2891626"/>
            <a:ext cx="0" cy="365202"/>
          </a:xfrm>
          <a:prstGeom prst="straightConnector1">
            <a:avLst/>
          </a:prstGeom>
          <a:solidFill>
            <a:schemeClr val="accent6"/>
          </a:solidFill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BA70535-2D6F-034C-88E1-87F31BFA4DE5}"/>
              </a:ext>
            </a:extLst>
          </p:cNvPr>
          <p:cNvCxnSpPr>
            <a:stCxn id="9" idx="2"/>
            <a:endCxn id="15" idx="0"/>
          </p:cNvCxnSpPr>
          <p:nvPr/>
        </p:nvCxnSpPr>
        <p:spPr>
          <a:xfrm flipH="1">
            <a:off x="8215082" y="4436114"/>
            <a:ext cx="1" cy="24674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CD4E963-3185-164D-AE14-1912E4E6F8D0}"/>
              </a:ext>
            </a:extLst>
          </p:cNvPr>
          <p:cNvCxnSpPr>
            <a:stCxn id="5" idx="2"/>
            <a:endCxn id="13" idx="0"/>
          </p:cNvCxnSpPr>
          <p:nvPr/>
        </p:nvCxnSpPr>
        <p:spPr>
          <a:xfrm flipH="1">
            <a:off x="2489200" y="4436114"/>
            <a:ext cx="1" cy="24674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Workflow</a:t>
            </a:r>
            <a:br>
              <a:rPr lang="en-US"/>
            </a:br>
            <a:r>
              <a:rPr lang="en-US" sz="2200"/>
              <a:t>Clinician Driven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997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B17A76-5223-FC46-B8E1-AF3A1C3EAF23}"/>
              </a:ext>
            </a:extLst>
          </p:cNvPr>
          <p:cNvSpPr/>
          <p:nvPr/>
        </p:nvSpPr>
        <p:spPr>
          <a:xfrm>
            <a:off x="398236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schedules visit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A6D36-FDD8-6240-8800-7FDB2E54D0E6}"/>
              </a:ext>
            </a:extLst>
          </p:cNvPr>
          <p:cNvSpPr/>
          <p:nvPr/>
        </p:nvSpPr>
        <p:spPr>
          <a:xfrm>
            <a:off x="1836058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Reception staff prepares for visit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E05E10-CF1B-2045-9E42-44943E9315F7}"/>
              </a:ext>
            </a:extLst>
          </p:cNvPr>
          <p:cNvSpPr/>
          <p:nvPr/>
        </p:nvSpPr>
        <p:spPr>
          <a:xfrm>
            <a:off x="6136821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Medical assistant rooms patient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FB5981-FB4E-3044-BD12-D697FFCDE027}"/>
              </a:ext>
            </a:extLst>
          </p:cNvPr>
          <p:cNvSpPr/>
          <p:nvPr/>
        </p:nvSpPr>
        <p:spPr>
          <a:xfrm>
            <a:off x="4711702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checks in at reception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2202AD-94C1-0B44-B7DF-C9AE7850D3E2}"/>
              </a:ext>
            </a:extLst>
          </p:cNvPr>
          <p:cNvSpPr/>
          <p:nvPr/>
        </p:nvSpPr>
        <p:spPr>
          <a:xfrm>
            <a:off x="3273880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Care team prepares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for visit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5B1CB6-2D6F-7F47-A780-84F66BAFC2F2}"/>
              </a:ext>
            </a:extLst>
          </p:cNvPr>
          <p:cNvSpPr/>
          <p:nvPr/>
        </p:nvSpPr>
        <p:spPr>
          <a:xfrm>
            <a:off x="7561940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Clinician conducts encounter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17B6C-BD25-EF41-8882-E6B07AAE18A7}"/>
              </a:ext>
            </a:extLst>
          </p:cNvPr>
          <p:cNvSpPr/>
          <p:nvPr/>
        </p:nvSpPr>
        <p:spPr>
          <a:xfrm>
            <a:off x="8987059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End of visit activities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14DCB7-A1F7-3440-B93C-6C31437721C5}"/>
              </a:ext>
            </a:extLst>
          </p:cNvPr>
          <p:cNvSpPr/>
          <p:nvPr/>
        </p:nvSpPr>
        <p:spPr>
          <a:xfrm>
            <a:off x="10412178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leaves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CF791-A31A-484B-B073-A4134218DB98}"/>
              </a:ext>
            </a:extLst>
          </p:cNvPr>
          <p:cNvSpPr/>
          <p:nvPr/>
        </p:nvSpPr>
        <p:spPr>
          <a:xfrm>
            <a:off x="1482498" y="4688111"/>
            <a:ext cx="2013403" cy="129902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 flags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chart for oral health integration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29AEDA-EC04-1F4B-93F1-B626C4750C2F}"/>
              </a:ext>
            </a:extLst>
          </p:cNvPr>
          <p:cNvSpPr/>
          <p:nvPr/>
        </p:nvSpPr>
        <p:spPr>
          <a:xfrm>
            <a:off x="6908797" y="4731652"/>
            <a:ext cx="2078262" cy="125548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Clinician performs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the evaluation and patient education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8C625C-8261-2241-8653-10723CADC377}"/>
              </a:ext>
            </a:extLst>
          </p:cNvPr>
          <p:cNvSpPr/>
          <p:nvPr/>
        </p:nvSpPr>
        <p:spPr>
          <a:xfrm>
            <a:off x="9254213" y="4731651"/>
            <a:ext cx="2078262" cy="125548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 returns to apply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fluoride varnish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22A4B3D-41D8-A546-A145-33F45BA306E6}"/>
              </a:ext>
            </a:extLst>
          </p:cNvPr>
          <p:cNvCxnSpPr/>
          <p:nvPr/>
        </p:nvCxnSpPr>
        <p:spPr>
          <a:xfrm>
            <a:off x="8215082" y="4302107"/>
            <a:ext cx="1" cy="429544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E0F096-98A6-F04D-815C-BA3F52C797BC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8987059" y="5359395"/>
            <a:ext cx="267154" cy="1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0CCE5D4-D287-FA40-B79B-55DFE7012573}"/>
              </a:ext>
            </a:extLst>
          </p:cNvPr>
          <p:cNvCxnSpPr>
            <a:cxnSpLocks/>
          </p:cNvCxnSpPr>
          <p:nvPr/>
        </p:nvCxnSpPr>
        <p:spPr>
          <a:xfrm>
            <a:off x="1703269" y="3712464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C076C48-AC01-4F44-B345-B02659A49627}"/>
              </a:ext>
            </a:extLst>
          </p:cNvPr>
          <p:cNvCxnSpPr/>
          <p:nvPr/>
        </p:nvCxnSpPr>
        <p:spPr>
          <a:xfrm>
            <a:off x="3148691" y="3705210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99E17D-C098-E848-A548-F4057FECE47B}"/>
              </a:ext>
            </a:extLst>
          </p:cNvPr>
          <p:cNvCxnSpPr/>
          <p:nvPr/>
        </p:nvCxnSpPr>
        <p:spPr>
          <a:xfrm>
            <a:off x="4577093" y="3726984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CC080A-E6F6-0C44-BB6D-8103EDC9FC12}"/>
              </a:ext>
            </a:extLst>
          </p:cNvPr>
          <p:cNvCxnSpPr/>
          <p:nvPr/>
        </p:nvCxnSpPr>
        <p:spPr>
          <a:xfrm>
            <a:off x="6014638" y="3763265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4933EF9-BB27-3441-A6CC-C73D9DC541CF}"/>
              </a:ext>
            </a:extLst>
          </p:cNvPr>
          <p:cNvCxnSpPr/>
          <p:nvPr/>
        </p:nvCxnSpPr>
        <p:spPr>
          <a:xfrm>
            <a:off x="7443669" y="3719730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C27BF0E-BAA2-854A-8766-5A6F3918B6FF}"/>
              </a:ext>
            </a:extLst>
          </p:cNvPr>
          <p:cNvCxnSpPr/>
          <p:nvPr/>
        </p:nvCxnSpPr>
        <p:spPr>
          <a:xfrm>
            <a:off x="8866075" y="3763267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B2274D-C117-E247-8BBB-A6B4F91A621F}"/>
              </a:ext>
            </a:extLst>
          </p:cNvPr>
          <p:cNvCxnSpPr/>
          <p:nvPr/>
        </p:nvCxnSpPr>
        <p:spPr>
          <a:xfrm>
            <a:off x="10296354" y="3734238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D585337-B607-864E-A47F-B500DF644C1D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6784540" y="2900855"/>
            <a:ext cx="5424" cy="221966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81F6EDB-7F14-C143-94FA-645934BEA8ED}"/>
              </a:ext>
            </a:extLst>
          </p:cNvPr>
          <p:cNvCxnSpPr/>
          <p:nvPr/>
        </p:nvCxnSpPr>
        <p:spPr>
          <a:xfrm flipV="1">
            <a:off x="11088915" y="2900855"/>
            <a:ext cx="0" cy="221966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64E75A4-E365-F745-8E1F-ABD624FFFFA0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 flipH="1">
            <a:off x="2489200" y="4302107"/>
            <a:ext cx="1" cy="386004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Workflow</a:t>
            </a:r>
            <a:br>
              <a:rPr lang="en-US" dirty="0"/>
            </a:br>
            <a:r>
              <a:rPr lang="en-US" sz="2200" dirty="0"/>
              <a:t>Split Duties #1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BEA478-7ECE-7847-B141-F8B628E51362}"/>
              </a:ext>
            </a:extLst>
          </p:cNvPr>
          <p:cNvSpPr/>
          <p:nvPr/>
        </p:nvSpPr>
        <p:spPr>
          <a:xfrm>
            <a:off x="8986345" y="1707802"/>
            <a:ext cx="2693020" cy="118654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 completes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Medicaid or preventative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billing procedures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AE24DA-39D5-064A-9892-6A0645EBFDA2}"/>
              </a:ext>
            </a:extLst>
          </p:cNvPr>
          <p:cNvSpPr/>
          <p:nvPr/>
        </p:nvSpPr>
        <p:spPr>
          <a:xfrm>
            <a:off x="5802366" y="1705082"/>
            <a:ext cx="1959428" cy="118654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 preps fluoride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varnish</a:t>
            </a:r>
          </a:p>
        </p:txBody>
      </p:sp>
    </p:spTree>
    <p:extLst>
      <p:ext uri="{BB962C8B-B14F-4D97-AF65-F5344CB8AC3E}">
        <p14:creationId xmlns:p14="http://schemas.microsoft.com/office/powerpoint/2010/main" val="314114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65CF791-A31A-484B-B073-A4134218DB98}"/>
              </a:ext>
            </a:extLst>
          </p:cNvPr>
          <p:cNvSpPr/>
          <p:nvPr/>
        </p:nvSpPr>
        <p:spPr>
          <a:xfrm>
            <a:off x="1482498" y="4688111"/>
            <a:ext cx="2013403" cy="129902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 </a:t>
            </a:r>
            <a:r>
              <a:rPr lang="en-US" sz="140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flags </a:t>
            </a:r>
            <a:br>
              <a:rPr lang="en-US" sz="140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chart </a:t>
            </a: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for oral health integration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29AEDA-EC04-1F4B-93F1-B626C4750C2F}"/>
              </a:ext>
            </a:extLst>
          </p:cNvPr>
          <p:cNvSpPr/>
          <p:nvPr/>
        </p:nvSpPr>
        <p:spPr>
          <a:xfrm>
            <a:off x="6908797" y="4731652"/>
            <a:ext cx="2078262" cy="125548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Clinician performs the evaluation and references patient education materials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8C625C-8261-2241-8653-10723CADC377}"/>
              </a:ext>
            </a:extLst>
          </p:cNvPr>
          <p:cNvSpPr/>
          <p:nvPr/>
        </p:nvSpPr>
        <p:spPr>
          <a:xfrm>
            <a:off x="9254213" y="4731651"/>
            <a:ext cx="2078262" cy="1255487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 returns to apply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fluoride varnish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E0F096-98A6-F04D-815C-BA3F52C797BC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8987059" y="5359395"/>
            <a:ext cx="26715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62BC70D-2EC6-AB4D-A574-CC3895987DB6}"/>
              </a:ext>
            </a:extLst>
          </p:cNvPr>
          <p:cNvSpPr/>
          <p:nvPr/>
        </p:nvSpPr>
        <p:spPr>
          <a:xfrm>
            <a:off x="4341416" y="4740732"/>
            <a:ext cx="2046855" cy="1246406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 shares patient education materials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Workflow</a:t>
            </a:r>
            <a:br>
              <a:rPr lang="en-US" dirty="0"/>
            </a:br>
            <a:r>
              <a:rPr lang="en-US" sz="2200" dirty="0"/>
              <a:t>Split Duties #2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B17A76-5223-FC46-B8E1-AF3A1C3EAF23}"/>
              </a:ext>
            </a:extLst>
          </p:cNvPr>
          <p:cNvSpPr/>
          <p:nvPr/>
        </p:nvSpPr>
        <p:spPr>
          <a:xfrm>
            <a:off x="398236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schedules visit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2A6D36-FDD8-6240-8800-7FDB2E54D0E6}"/>
              </a:ext>
            </a:extLst>
          </p:cNvPr>
          <p:cNvSpPr/>
          <p:nvPr/>
        </p:nvSpPr>
        <p:spPr>
          <a:xfrm>
            <a:off x="1836058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Reception staff prepares for visit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2E05E10-CF1B-2045-9E42-44943E9315F7}"/>
              </a:ext>
            </a:extLst>
          </p:cNvPr>
          <p:cNvSpPr/>
          <p:nvPr/>
        </p:nvSpPr>
        <p:spPr>
          <a:xfrm>
            <a:off x="6136821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Medical assistant rooms patient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EFB5981-FB4E-3044-BD12-D697FFCDE027}"/>
              </a:ext>
            </a:extLst>
          </p:cNvPr>
          <p:cNvSpPr/>
          <p:nvPr/>
        </p:nvSpPr>
        <p:spPr>
          <a:xfrm>
            <a:off x="4711702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checks in at reception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52202AD-94C1-0B44-B7DF-C9AE7850D3E2}"/>
              </a:ext>
            </a:extLst>
          </p:cNvPr>
          <p:cNvSpPr/>
          <p:nvPr/>
        </p:nvSpPr>
        <p:spPr>
          <a:xfrm>
            <a:off x="3273880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Care team prepares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for visit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85B1CB6-2D6F-7F47-A780-84F66BAFC2F2}"/>
              </a:ext>
            </a:extLst>
          </p:cNvPr>
          <p:cNvSpPr/>
          <p:nvPr/>
        </p:nvSpPr>
        <p:spPr>
          <a:xfrm>
            <a:off x="7561940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Clinician conducts encounter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017B6C-BD25-EF41-8882-E6B07AAE18A7}"/>
              </a:ext>
            </a:extLst>
          </p:cNvPr>
          <p:cNvSpPr/>
          <p:nvPr/>
        </p:nvSpPr>
        <p:spPr>
          <a:xfrm>
            <a:off x="8987059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End of visit activities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514DCB7-A1F7-3440-B93C-6C31437721C5}"/>
              </a:ext>
            </a:extLst>
          </p:cNvPr>
          <p:cNvSpPr/>
          <p:nvPr/>
        </p:nvSpPr>
        <p:spPr>
          <a:xfrm>
            <a:off x="10412178" y="31228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leaves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0CCE5D4-D287-FA40-B79B-55DFE7012573}"/>
              </a:ext>
            </a:extLst>
          </p:cNvPr>
          <p:cNvCxnSpPr>
            <a:cxnSpLocks/>
          </p:cNvCxnSpPr>
          <p:nvPr/>
        </p:nvCxnSpPr>
        <p:spPr>
          <a:xfrm>
            <a:off x="1703269" y="3712464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C076C48-AC01-4F44-B345-B02659A49627}"/>
              </a:ext>
            </a:extLst>
          </p:cNvPr>
          <p:cNvCxnSpPr/>
          <p:nvPr/>
        </p:nvCxnSpPr>
        <p:spPr>
          <a:xfrm>
            <a:off x="3148691" y="3705210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199E17D-C098-E848-A548-F4057FECE47B}"/>
              </a:ext>
            </a:extLst>
          </p:cNvPr>
          <p:cNvCxnSpPr/>
          <p:nvPr/>
        </p:nvCxnSpPr>
        <p:spPr>
          <a:xfrm>
            <a:off x="4577093" y="3726984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1CC080A-E6F6-0C44-BB6D-8103EDC9FC12}"/>
              </a:ext>
            </a:extLst>
          </p:cNvPr>
          <p:cNvCxnSpPr/>
          <p:nvPr/>
        </p:nvCxnSpPr>
        <p:spPr>
          <a:xfrm>
            <a:off x="6014638" y="3763265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4933EF9-BB27-3441-A6CC-C73D9DC541CF}"/>
              </a:ext>
            </a:extLst>
          </p:cNvPr>
          <p:cNvCxnSpPr/>
          <p:nvPr/>
        </p:nvCxnSpPr>
        <p:spPr>
          <a:xfrm>
            <a:off x="7443669" y="3719730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C27BF0E-BAA2-854A-8766-5A6F3918B6FF}"/>
              </a:ext>
            </a:extLst>
          </p:cNvPr>
          <p:cNvCxnSpPr/>
          <p:nvPr/>
        </p:nvCxnSpPr>
        <p:spPr>
          <a:xfrm>
            <a:off x="8866075" y="3763267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7B2274D-C117-E247-8BBB-A6B4F91A621F}"/>
              </a:ext>
            </a:extLst>
          </p:cNvPr>
          <p:cNvCxnSpPr/>
          <p:nvPr/>
        </p:nvCxnSpPr>
        <p:spPr>
          <a:xfrm>
            <a:off x="10296354" y="3734238"/>
            <a:ext cx="131537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D585337-B607-864E-A47F-B500DF644C1D}"/>
              </a:ext>
            </a:extLst>
          </p:cNvPr>
          <p:cNvCxnSpPr>
            <a:cxnSpLocks/>
            <a:stCxn id="42" idx="0"/>
          </p:cNvCxnSpPr>
          <p:nvPr/>
        </p:nvCxnSpPr>
        <p:spPr>
          <a:xfrm flipH="1" flipV="1">
            <a:off x="6784540" y="2900855"/>
            <a:ext cx="5424" cy="221966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81F6EDB-7F14-C143-94FA-645934BEA8ED}"/>
              </a:ext>
            </a:extLst>
          </p:cNvPr>
          <p:cNvCxnSpPr/>
          <p:nvPr/>
        </p:nvCxnSpPr>
        <p:spPr>
          <a:xfrm flipV="1">
            <a:off x="11088915" y="2900855"/>
            <a:ext cx="0" cy="221966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31BEA478-7ECE-7847-B141-F8B628E51362}"/>
              </a:ext>
            </a:extLst>
          </p:cNvPr>
          <p:cNvSpPr/>
          <p:nvPr/>
        </p:nvSpPr>
        <p:spPr>
          <a:xfrm>
            <a:off x="8986345" y="1707802"/>
            <a:ext cx="2693020" cy="118654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 completes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Medicaid or preventative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billing procedures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AE24DA-39D5-064A-9892-6A0645EBFDA2}"/>
              </a:ext>
            </a:extLst>
          </p:cNvPr>
          <p:cNvSpPr/>
          <p:nvPr/>
        </p:nvSpPr>
        <p:spPr>
          <a:xfrm>
            <a:off x="5802366" y="1705082"/>
            <a:ext cx="1959428" cy="118654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 preps fluoride </a:t>
            </a:r>
            <a:b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varnish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64E75A4-E365-F745-8E1F-ABD624FFFFA0}"/>
              </a:ext>
            </a:extLst>
          </p:cNvPr>
          <p:cNvCxnSpPr>
            <a:cxnSpLocks/>
          </p:cNvCxnSpPr>
          <p:nvPr/>
        </p:nvCxnSpPr>
        <p:spPr>
          <a:xfrm flipH="1">
            <a:off x="2489200" y="4302107"/>
            <a:ext cx="1" cy="386004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22A4B3D-41D8-A546-A145-33F45BA306E6}"/>
              </a:ext>
            </a:extLst>
          </p:cNvPr>
          <p:cNvCxnSpPr/>
          <p:nvPr/>
        </p:nvCxnSpPr>
        <p:spPr>
          <a:xfrm>
            <a:off x="8215082" y="4302107"/>
            <a:ext cx="1" cy="429544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39" idx="2"/>
            <a:endCxn id="21" idx="0"/>
          </p:cNvCxnSpPr>
          <p:nvPr/>
        </p:nvCxnSpPr>
        <p:spPr>
          <a:xfrm rot="5400000">
            <a:off x="5858092" y="3808859"/>
            <a:ext cx="438625" cy="1425120"/>
          </a:xfrm>
          <a:prstGeom prst="bentConnector3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40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65CF791-A31A-484B-B073-A4134218DB98}"/>
              </a:ext>
            </a:extLst>
          </p:cNvPr>
          <p:cNvSpPr/>
          <p:nvPr/>
        </p:nvSpPr>
        <p:spPr>
          <a:xfrm>
            <a:off x="914440" y="3446796"/>
            <a:ext cx="1804043" cy="1063532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Appointment or EHR charted for oral health services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BEA478-7ECE-7847-B141-F8B628E51362}"/>
              </a:ext>
            </a:extLst>
          </p:cNvPr>
          <p:cNvSpPr/>
          <p:nvPr/>
        </p:nvSpPr>
        <p:spPr>
          <a:xfrm>
            <a:off x="9072377" y="3446795"/>
            <a:ext cx="2162151" cy="106353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Medicaid or preventative billing procedures completed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29AEDA-EC04-1F4B-93F1-B626C4750C2F}"/>
              </a:ext>
            </a:extLst>
          </p:cNvPr>
          <p:cNvSpPr/>
          <p:nvPr/>
        </p:nvSpPr>
        <p:spPr>
          <a:xfrm>
            <a:off x="5017241" y="3446796"/>
            <a:ext cx="1941520" cy="104630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Clinician performs the evaluation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8C625C-8261-2241-8653-10723CADC377}"/>
              </a:ext>
            </a:extLst>
          </p:cNvPr>
          <p:cNvSpPr/>
          <p:nvPr/>
        </p:nvSpPr>
        <p:spPr>
          <a:xfrm>
            <a:off x="7168753" y="3446796"/>
            <a:ext cx="1693632" cy="1063532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Fluoride varnish applied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2BC70D-2EC6-AB4D-A574-CC3895987DB6}"/>
              </a:ext>
            </a:extLst>
          </p:cNvPr>
          <p:cNvSpPr/>
          <p:nvPr/>
        </p:nvSpPr>
        <p:spPr>
          <a:xfrm>
            <a:off x="2928475" y="3446796"/>
            <a:ext cx="1878774" cy="1063533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Shares patient education materials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C85E71-9DAA-AE4B-B402-9115ECA40AA4}"/>
              </a:ext>
            </a:extLst>
          </p:cNvPr>
          <p:cNvSpPr/>
          <p:nvPr/>
        </p:nvSpPr>
        <p:spPr>
          <a:xfrm>
            <a:off x="3353465" y="4678940"/>
            <a:ext cx="1171575" cy="914400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Reception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F860A4-B2FE-D349-80E2-B577D0A778F6}"/>
              </a:ext>
            </a:extLst>
          </p:cNvPr>
          <p:cNvSpPr/>
          <p:nvPr/>
        </p:nvSpPr>
        <p:spPr>
          <a:xfrm>
            <a:off x="4844645" y="4678940"/>
            <a:ext cx="1171575" cy="914400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Clinician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64B1F1-A6FF-B743-B321-419E6D698CF3}"/>
              </a:ext>
            </a:extLst>
          </p:cNvPr>
          <p:cNvSpPr/>
          <p:nvPr/>
        </p:nvSpPr>
        <p:spPr>
          <a:xfrm>
            <a:off x="6335825" y="4678940"/>
            <a:ext cx="1171575" cy="914400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Medical Assistant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FCE87C-98BB-7647-AA2A-90BD5DE8D183}"/>
              </a:ext>
            </a:extLst>
          </p:cNvPr>
          <p:cNvSpPr/>
          <p:nvPr/>
        </p:nvSpPr>
        <p:spPr>
          <a:xfrm>
            <a:off x="7827004" y="4678940"/>
            <a:ext cx="1171575" cy="914400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82829"/>
                </a:solidFill>
                <a:latin typeface="Arial" charset="0"/>
                <a:ea typeface="Arial" charset="0"/>
                <a:cs typeface="Arial" charset="0"/>
              </a:rPr>
              <a:t>Other Care Team Member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B17A76-5223-FC46-B8E1-AF3A1C3EAF23}"/>
              </a:ext>
            </a:extLst>
          </p:cNvPr>
          <p:cNvSpPr/>
          <p:nvPr/>
        </p:nvSpPr>
        <p:spPr>
          <a:xfrm>
            <a:off x="398236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schedules visit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2A6D36-FDD8-6240-8800-7FDB2E54D0E6}"/>
              </a:ext>
            </a:extLst>
          </p:cNvPr>
          <p:cNvSpPr/>
          <p:nvPr/>
        </p:nvSpPr>
        <p:spPr>
          <a:xfrm>
            <a:off x="1836058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Reception staff prepares for visit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E05E10-CF1B-2045-9E42-44943E9315F7}"/>
              </a:ext>
            </a:extLst>
          </p:cNvPr>
          <p:cNvSpPr/>
          <p:nvPr/>
        </p:nvSpPr>
        <p:spPr>
          <a:xfrm>
            <a:off x="6136821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Medical assistant rooms patient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FB5981-FB4E-3044-BD12-D697FFCDE027}"/>
              </a:ext>
            </a:extLst>
          </p:cNvPr>
          <p:cNvSpPr/>
          <p:nvPr/>
        </p:nvSpPr>
        <p:spPr>
          <a:xfrm>
            <a:off x="4711702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checks in at reception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2202AD-94C1-0B44-B7DF-C9AE7850D3E2}"/>
              </a:ext>
            </a:extLst>
          </p:cNvPr>
          <p:cNvSpPr/>
          <p:nvPr/>
        </p:nvSpPr>
        <p:spPr>
          <a:xfrm>
            <a:off x="3273880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Care team prepares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for visit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5B1CB6-2D6F-7F47-A780-84F66BAFC2F2}"/>
              </a:ext>
            </a:extLst>
          </p:cNvPr>
          <p:cNvSpPr/>
          <p:nvPr/>
        </p:nvSpPr>
        <p:spPr>
          <a:xfrm>
            <a:off x="7561940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Clinician conducts encounter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017B6C-BD25-EF41-8882-E6B07AAE18A7}"/>
              </a:ext>
            </a:extLst>
          </p:cNvPr>
          <p:cNvSpPr/>
          <p:nvPr/>
        </p:nvSpPr>
        <p:spPr>
          <a:xfrm>
            <a:off x="8987059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End of visit activities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14DCB7-A1F7-3440-B93C-6C31437721C5}"/>
              </a:ext>
            </a:extLst>
          </p:cNvPr>
          <p:cNvSpPr/>
          <p:nvPr/>
        </p:nvSpPr>
        <p:spPr>
          <a:xfrm>
            <a:off x="10412178" y="2111721"/>
            <a:ext cx="1306285" cy="1179286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Patient 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leaves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8794" y="301750"/>
            <a:ext cx="10515600" cy="1325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Sample Workflow</a:t>
            </a:r>
            <a:br>
              <a:rPr lang="en-US" dirty="0"/>
            </a:br>
            <a:r>
              <a:rPr lang="en-US" sz="1400" dirty="0"/>
              <a:t>Customize the workflow to support oral health integration in your practice.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88393" y="5939072"/>
            <a:ext cx="0" cy="438912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761244" y="5939072"/>
            <a:ext cx="0" cy="438912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034096" y="5939072"/>
            <a:ext cx="0" cy="438912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01121" y="5972124"/>
            <a:ext cx="334979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501121" y="6148393"/>
            <a:ext cx="334979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501121" y="6324662"/>
            <a:ext cx="334979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9239" y="5979382"/>
            <a:ext cx="143123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313336" y="6146359"/>
            <a:ext cx="143123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313336" y="6305385"/>
            <a:ext cx="143123" cy="0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446772" y="5939072"/>
            <a:ext cx="0" cy="438912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697239" y="5947023"/>
            <a:ext cx="0" cy="438912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947705" y="5947023"/>
            <a:ext cx="0" cy="438912"/>
          </a:xfrm>
          <a:prstGeom prst="straightConnector1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5400000" flipH="1" flipV="1">
            <a:off x="6897758" y="5967453"/>
            <a:ext cx="373712" cy="333958"/>
          </a:xfrm>
          <a:prstGeom prst="bentConnector3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rot="5400000" flipH="1" flipV="1">
            <a:off x="7343032" y="5967453"/>
            <a:ext cx="373712" cy="333958"/>
          </a:xfrm>
          <a:prstGeom prst="bentConnector3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5400000">
            <a:off x="8118284" y="5955531"/>
            <a:ext cx="365760" cy="349853"/>
          </a:xfrm>
          <a:prstGeom prst="bentConnector3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5400000">
            <a:off x="8619217" y="5955533"/>
            <a:ext cx="365760" cy="349853"/>
          </a:xfrm>
          <a:prstGeom prst="bentConnector3">
            <a:avLst/>
          </a:prstGeom>
          <a:ln w="25400">
            <a:solidFill>
              <a:srgbClr val="2828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69923" y="6504369"/>
            <a:ext cx="28809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This tool was originally developed by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Qualis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Health in 2017</a:t>
            </a:r>
            <a:endParaRPr lang="en-US" sz="800" b="0" i="0" u="none" strike="noStrike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5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221</Words>
  <Application>Microsoft Macintosh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Sample Workflow Clinician Driven</vt:lpstr>
      <vt:lpstr>Sample Workflow Split Duties #1</vt:lpstr>
      <vt:lpstr>Sample Workflow Split Duties #2</vt:lpstr>
      <vt:lpstr>Sample Workflow Customize the workflow to support oral health integration in your practice.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McCarthy</dc:creator>
  <cp:lastModifiedBy>Tiff</cp:lastModifiedBy>
  <cp:revision>37</cp:revision>
  <dcterms:created xsi:type="dcterms:W3CDTF">2019-04-30T20:24:18Z</dcterms:created>
  <dcterms:modified xsi:type="dcterms:W3CDTF">2019-09-20T11:12:35Z</dcterms:modified>
</cp:coreProperties>
</file>